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1" r:id="rId3"/>
    <p:sldId id="337" r:id="rId4"/>
    <p:sldId id="333" r:id="rId5"/>
    <p:sldId id="325" r:id="rId6"/>
    <p:sldId id="326" r:id="rId7"/>
    <p:sldId id="330" r:id="rId8"/>
    <p:sldId id="327" r:id="rId9"/>
    <p:sldId id="328" r:id="rId10"/>
    <p:sldId id="334" r:id="rId11"/>
    <p:sldId id="329" r:id="rId12"/>
    <p:sldId id="332" r:id="rId13"/>
    <p:sldId id="335" r:id="rId14"/>
    <p:sldId id="336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08" d="100"/>
          <a:sy n="108" d="100"/>
        </p:scale>
        <p:origin x="8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17-10-2025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17-10-2025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7DA1B1-9D94-7379-03A0-1FAE1E6E85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900">
                <a:solidFill>
                  <a:srgbClr val="CF022B">
                    <a:alpha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 metamodel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Begrippen en uitleg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Werkgroep metamodel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Vrijdag 17 okt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0D86-1E02-C4A4-5268-ECD5DD8A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Eigenschappen</a:t>
            </a:r>
            <a:br>
              <a:rPr lang="en-NL" dirty="0"/>
            </a:br>
            <a:r>
              <a:rPr lang="en-NL" dirty="0"/>
              <a:t>Letterlijke waarden en categorieën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188B-52F0-B59A-5A2B-2AC3CEF6D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Op conceptueel niveau maken we onderscheid tussen letterlijke waarden en categorieën:</a:t>
            </a:r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Een </a:t>
            </a:r>
            <a:r>
              <a:rPr lang="en-NL" b="1" dirty="0"/>
              <a:t>letterlijke waarde</a:t>
            </a:r>
            <a:r>
              <a:rPr lang="en-NL" dirty="0"/>
              <a:t> is een waarde waarvan de betekenis letterlijk genomen moet worden, de waarde zelf en niets meer</a:t>
            </a:r>
          </a:p>
          <a:p>
            <a:pPr lvl="1"/>
            <a:r>
              <a:rPr lang="en-NL" dirty="0"/>
              <a:t>Voorbeelden: (het getal) 5, (het tijdstip) 8:23:00, (de tekst) “abcde”</a:t>
            </a:r>
          </a:p>
          <a:p>
            <a:pPr lvl="1"/>
            <a:endParaRPr lang="en-NL" dirty="0"/>
          </a:p>
          <a:p>
            <a:r>
              <a:rPr lang="en-NL" dirty="0"/>
              <a:t>Een </a:t>
            </a:r>
            <a:r>
              <a:rPr lang="en-NL" b="1" dirty="0"/>
              <a:t>categorie</a:t>
            </a:r>
            <a:r>
              <a:rPr lang="en-NL" dirty="0"/>
              <a:t> is een aanduiding voor een groep domeinobjecten die een kwaliteit gemeen hebben</a:t>
            </a:r>
          </a:p>
          <a:p>
            <a:pPr lvl="1"/>
            <a:r>
              <a:rPr lang="en-NL" dirty="0"/>
              <a:t>Voorbeelden: «vrouw», «rood», «hoog»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ACDB1-912B-B18A-5267-9CBACE50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151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97790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</a:t>
            </a:r>
            <a:r>
              <a:rPr lang="en-NL" i="1" dirty="0"/>
              <a:t>propositie</a:t>
            </a:r>
            <a:r>
              <a:rPr lang="en-NL" dirty="0"/>
              <a:t>, met een driehoekje voor de richting</a:t>
            </a:r>
          </a:p>
          <a:p>
            <a:endParaRPr lang="en-NL" dirty="0"/>
          </a:p>
          <a:p>
            <a:r>
              <a:rPr lang="en-NL" b="1" dirty="0"/>
              <a:t>Nog uit te zoeken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Hoe omgaan met meerdere proposities? (bv ook “heeft in dienst”);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Hoe omgaan met de naam van de relatie (bv “dienstbetrekking”).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Werkgever en werknemer zijn </a:t>
            </a:r>
            <a:r>
              <a:rPr lang="en-NL" i="1" dirty="0"/>
              <a:t>rollen</a:t>
            </a:r>
            <a:r>
              <a:rPr lang="en-NL" dirty="0"/>
              <a:t>, maar hoe verhouden die zich tot Persoon en Organisatie?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Verdieping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Relatieobjecttypen (= “Relatieklassen”), rolinvullingen en N-aire relatietypen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Nog uit te zoeken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Voor de visualisatie / gemak: ook toestaan om navigatie in twee richtingen te tekenen?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Verdieping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Relatietypen (op conceptueel niveau) kunnen op logisch niveau ook “gewoon” gegevensobjecttypen worden: dit zal met name spelen bij relatieobjecttypen (= “relatieklassen”)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4D0A8BA-9F15-73BF-83A4-EFC57FD4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65" y="1915297"/>
            <a:ext cx="8164070" cy="15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2459-FFB4-B3C5-4291-F96AE8C5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Gegevensobjecttypen</a:t>
            </a:r>
            <a:br>
              <a:rPr lang="en-NL" dirty="0"/>
            </a:br>
            <a:r>
              <a:rPr lang="en-NL" dirty="0"/>
              <a:t>(relatie logisch met conceptueel)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5668-674E-E735-ABC9-7A6AB5076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Een </a:t>
            </a:r>
            <a:r>
              <a:rPr lang="en-NL" b="1" dirty="0"/>
              <a:t>sleutel</a:t>
            </a:r>
            <a:r>
              <a:rPr lang="en-NL" dirty="0"/>
              <a:t> betreft één of meerdere gegevenstypen waarmee een hoofdonderwerp van een gegevensobjecttype uniek kan worden bepaald.</a:t>
            </a:r>
          </a:p>
          <a:p>
            <a:pPr lvl="1"/>
            <a:r>
              <a:rPr lang="en-NL" dirty="0"/>
              <a:t>Voorbeeld: BSN, RSIN, VIN</a:t>
            </a:r>
          </a:p>
          <a:p>
            <a:r>
              <a:rPr lang="en-NL" dirty="0"/>
              <a:t>Een </a:t>
            </a:r>
            <a:r>
              <a:rPr lang="en-NL" b="1" dirty="0"/>
              <a:t>strikt eenduidig </a:t>
            </a:r>
            <a:r>
              <a:rPr lang="en-NL" dirty="0"/>
              <a:t>gegevensobjecttype heeft precies één (type) hoofdonderwerp en alle gegevenstypen gaan over dit hoofdonderwerp</a:t>
            </a:r>
          </a:p>
          <a:p>
            <a:pPr lvl="1"/>
            <a:r>
              <a:rPr lang="en-NL" dirty="0"/>
              <a:t>Alle gegevenstypen betreffen eigenschappen van het domeinobject</a:t>
            </a:r>
          </a:p>
          <a:p>
            <a:r>
              <a:rPr lang="en-NL" dirty="0"/>
              <a:t>Een </a:t>
            </a:r>
            <a:r>
              <a:rPr lang="en-NL" b="1" dirty="0"/>
              <a:t>eenduidig</a:t>
            </a:r>
            <a:r>
              <a:rPr lang="en-NL" dirty="0"/>
              <a:t> gegevensobjecttype heeft precies één (type) hoofdonderwerp, maar kan ook gegevenstypen hebben die gaan over een ander hoofdonderwerp</a:t>
            </a:r>
          </a:p>
          <a:p>
            <a:pPr lvl="1"/>
            <a:r>
              <a:rPr lang="en-NL" dirty="0"/>
              <a:t>Bijvoorbeeld “woonplaatsnaam” als gegevenstype bij het gegevensobjecttype Persoon: woonplaatsnaam is geen eigenschap van een persoon, maar van een woonplaats.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6D421-EFEF-9B8D-7D3C-6E563DC3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502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50C1-FC2D-2E31-3063-B38DDFF3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</a:t>
            </a:r>
            <a:br>
              <a:rPr lang="en-NL" dirty="0"/>
            </a:br>
            <a:r>
              <a:rPr lang="en-NL" dirty="0"/>
              <a:t>(relatie logisch met conceptueel)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9D72-BDE2-4135-9835-77C73E93D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 dirty="0"/>
              <a:t>Een </a:t>
            </a:r>
            <a:r>
              <a:rPr lang="en-NL" b="1" dirty="0"/>
              <a:t>direct</a:t>
            </a:r>
            <a:r>
              <a:rPr lang="en-NL" dirty="0"/>
              <a:t> gegevenstype betreft een eigenschap van het hoofdonderwerp</a:t>
            </a:r>
          </a:p>
          <a:p>
            <a:pPr lvl="1"/>
            <a:r>
              <a:rPr lang="en-NL" dirty="0"/>
              <a:t>Zoals: “voornaam” bij een gegevensobjecttype over personen;</a:t>
            </a:r>
          </a:p>
          <a:p>
            <a:r>
              <a:rPr lang="en-NL" dirty="0"/>
              <a:t>Een </a:t>
            </a:r>
            <a:r>
              <a:rPr lang="en-NL" b="1" dirty="0"/>
              <a:t>indirect</a:t>
            </a:r>
            <a:r>
              <a:rPr lang="en-NL" dirty="0"/>
              <a:t> gegevenstype betreft een eigenschap van een ander domeinobject dan het hoofdonderwerp</a:t>
            </a:r>
          </a:p>
          <a:p>
            <a:pPr lvl="1"/>
            <a:r>
              <a:rPr lang="en-NL" dirty="0"/>
              <a:t>Zoals “woonplaatsnaam” bij een gegevensobjecttype over personen;</a:t>
            </a:r>
          </a:p>
          <a:p>
            <a:pPr lvl="1"/>
            <a:r>
              <a:rPr lang="en-NL" dirty="0"/>
              <a:t>Er is dan een </a:t>
            </a:r>
            <a:r>
              <a:rPr lang="en-NL" b="1" dirty="0"/>
              <a:t>lexicaal pad</a:t>
            </a:r>
            <a:r>
              <a:rPr lang="en-NL" i="1" dirty="0"/>
              <a:t> </a:t>
            </a:r>
            <a:r>
              <a:rPr lang="en-NL" dirty="0"/>
              <a:t>nodig van het hoofdonderwerp naar de eigenschap, bijvoorbeeld: “persoon.woonplaats.naam”</a:t>
            </a:r>
          </a:p>
          <a:p>
            <a:r>
              <a:rPr lang="en-NL" dirty="0"/>
              <a:t>Een </a:t>
            </a:r>
            <a:r>
              <a:rPr lang="en-NL" b="1" dirty="0"/>
              <a:t>afgeleid</a:t>
            </a:r>
            <a:r>
              <a:rPr lang="en-NL" dirty="0"/>
              <a:t> gegevenstype betreft een gegeven dat wordt afgeleid op basis van een afleidingsregel. Dit kan ook een aggregatiefunctie betreffen</a:t>
            </a:r>
          </a:p>
          <a:p>
            <a:pPr lvl="1"/>
            <a:r>
              <a:rPr lang="en-NL" dirty="0"/>
              <a:t>Zoals “totaalbedrag” bij een gegevensobjecttype over orders;</a:t>
            </a:r>
          </a:p>
          <a:p>
            <a:pPr lvl="1"/>
            <a:r>
              <a:rPr lang="en-NL" dirty="0"/>
              <a:t>Er is dan een </a:t>
            </a:r>
            <a:r>
              <a:rPr lang="en-NL" b="1" dirty="0"/>
              <a:t>afleidingsregel</a:t>
            </a:r>
            <a:r>
              <a:rPr lang="en-NL" dirty="0"/>
              <a:t> nodig, bijvoorbeeld: ”som(order.orderregel.bedrag)”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1AA-23A4-F83B-6564-1D58DDC9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73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1DD7-713A-42BD-6398-8AB3FE2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22B0A-8548-6409-C10C-98BCB81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BA0D198-DBCF-58A7-439B-2060FE076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9375" y="-1"/>
            <a:ext cx="4730796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577E2B-D27D-BA7F-DDC7-A5FD273F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966" t="8038" r="34242" b="74395"/>
          <a:stretch>
            <a:fillRect/>
          </a:stretch>
        </p:blipFill>
        <p:spPr>
          <a:xfrm>
            <a:off x="618580" y="2398777"/>
            <a:ext cx="4730795" cy="3565143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C3D9F4B-3BEC-98FE-8C51-8BC6BFAF21E0}"/>
              </a:ext>
            </a:extLst>
          </p:cNvPr>
          <p:cNvSpPr/>
          <p:nvPr/>
        </p:nvSpPr>
        <p:spPr>
          <a:xfrm>
            <a:off x="618578" y="2398777"/>
            <a:ext cx="4730795" cy="3565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CBE05F-6CF9-8F47-854A-68F83799E445}"/>
              </a:ext>
            </a:extLst>
          </p:cNvPr>
          <p:cNvSpPr/>
          <p:nvPr/>
        </p:nvSpPr>
        <p:spPr>
          <a:xfrm>
            <a:off x="6903207" y="640080"/>
            <a:ext cx="1519053" cy="10556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19888-58DF-BEA0-95FD-CD3753983B2A}"/>
              </a:ext>
            </a:extLst>
          </p:cNvPr>
          <p:cNvCxnSpPr>
            <a:cxnSpLocks/>
          </p:cNvCxnSpPr>
          <p:nvPr/>
        </p:nvCxnSpPr>
        <p:spPr>
          <a:xfrm flipV="1">
            <a:off x="1808692" y="711200"/>
            <a:ext cx="5474758" cy="19244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ABEE1D-DF81-28C6-471B-416D671CE239}"/>
              </a:ext>
            </a:extLst>
          </p:cNvPr>
          <p:cNvCxnSpPr>
            <a:cxnSpLocks/>
          </p:cNvCxnSpPr>
          <p:nvPr/>
        </p:nvCxnSpPr>
        <p:spPr>
          <a:xfrm flipV="1">
            <a:off x="5015753" y="1450975"/>
            <a:ext cx="3290047" cy="3665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3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5" name="Rechthoek 6">
            <a:extLst>
              <a:ext uri="{FF2B5EF4-FFF2-40B4-BE49-F238E27FC236}">
                <a16:creationId xmlns:a16="http://schemas.microsoft.com/office/drawing/2014/main" id="{F284E5DD-85DD-BB8E-FE03-5DBE0A02CD5C}"/>
              </a:ext>
            </a:extLst>
          </p:cNvPr>
          <p:cNvSpPr/>
          <p:nvPr/>
        </p:nvSpPr>
        <p:spPr>
          <a:xfrm>
            <a:off x="2735627" y="1412776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Model van begrippen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waar hebben we het over?</a:t>
            </a:r>
          </a:p>
        </p:txBody>
      </p:sp>
      <p:sp>
        <p:nvSpPr>
          <p:cNvPr id="6" name="Rechthoek 9">
            <a:extLst>
              <a:ext uri="{FF2B5EF4-FFF2-40B4-BE49-F238E27FC236}">
                <a16:creationId xmlns:a16="http://schemas.microsoft.com/office/drawing/2014/main" id="{D7291F1E-3761-4073-7E8F-3374664F339B}"/>
              </a:ext>
            </a:extLst>
          </p:cNvPr>
          <p:cNvSpPr/>
          <p:nvPr/>
        </p:nvSpPr>
        <p:spPr>
          <a:xfrm>
            <a:off x="2735627" y="2674269"/>
            <a:ext cx="4896544" cy="116548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>
                <a:solidFill>
                  <a:schemeClr val="bg1"/>
                </a:solidFill>
              </a:rPr>
              <a:t>Conceptueel informatiemodel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Welke informatie is relevant?</a:t>
            </a:r>
          </a:p>
        </p:txBody>
      </p:sp>
      <p:sp>
        <p:nvSpPr>
          <p:cNvPr id="7" name="Rechthoek 12">
            <a:extLst>
              <a:ext uri="{FF2B5EF4-FFF2-40B4-BE49-F238E27FC236}">
                <a16:creationId xmlns:a16="http://schemas.microsoft.com/office/drawing/2014/main" id="{91C7DC8F-C6EB-A7C7-515E-DD06D7E1B285}"/>
              </a:ext>
            </a:extLst>
          </p:cNvPr>
          <p:cNvSpPr/>
          <p:nvPr/>
        </p:nvSpPr>
        <p:spPr>
          <a:xfrm>
            <a:off x="2735627" y="3915731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Logisch gegevensmodel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worden de gegevens gebruikt?</a:t>
            </a:r>
          </a:p>
        </p:txBody>
      </p:sp>
      <p:sp>
        <p:nvSpPr>
          <p:cNvPr id="8" name="Rechthoek 16">
            <a:extLst>
              <a:ext uri="{FF2B5EF4-FFF2-40B4-BE49-F238E27FC236}">
                <a16:creationId xmlns:a16="http://schemas.microsoft.com/office/drawing/2014/main" id="{54F747BD-2F01-BBFF-4993-43C8DB84BE13}"/>
              </a:ext>
            </a:extLst>
          </p:cNvPr>
          <p:cNvSpPr/>
          <p:nvPr/>
        </p:nvSpPr>
        <p:spPr>
          <a:xfrm>
            <a:off x="961453" y="165948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1</a:t>
            </a:r>
          </a:p>
        </p:txBody>
      </p:sp>
      <p:sp>
        <p:nvSpPr>
          <p:cNvPr id="9" name="Rechthoek 17">
            <a:extLst>
              <a:ext uri="{FF2B5EF4-FFF2-40B4-BE49-F238E27FC236}">
                <a16:creationId xmlns:a16="http://schemas.microsoft.com/office/drawing/2014/main" id="{02F6216C-3239-E3BC-7431-A80EB67A14A4}"/>
              </a:ext>
            </a:extLst>
          </p:cNvPr>
          <p:cNvSpPr/>
          <p:nvPr/>
        </p:nvSpPr>
        <p:spPr>
          <a:xfrm>
            <a:off x="961453" y="2920973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2</a:t>
            </a:r>
          </a:p>
        </p:txBody>
      </p:sp>
      <p:sp>
        <p:nvSpPr>
          <p:cNvPr id="10" name="Rechthoek 18">
            <a:extLst>
              <a:ext uri="{FF2B5EF4-FFF2-40B4-BE49-F238E27FC236}">
                <a16:creationId xmlns:a16="http://schemas.microsoft.com/office/drawing/2014/main" id="{88F7A414-7CDC-3417-B1A8-8D20D00DE89C}"/>
              </a:ext>
            </a:extLst>
          </p:cNvPr>
          <p:cNvSpPr/>
          <p:nvPr/>
        </p:nvSpPr>
        <p:spPr>
          <a:xfrm>
            <a:off x="2735627" y="5157192"/>
            <a:ext cx="4896544" cy="1165483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133" dirty="0"/>
              <a:t>Technisch datamodel</a:t>
            </a:r>
          </a:p>
          <a:p>
            <a:pPr algn="ctr"/>
            <a:endParaRPr lang="nl-NL" sz="2133" dirty="0"/>
          </a:p>
          <a:p>
            <a:pPr algn="ctr"/>
            <a:r>
              <a:rPr lang="nl-NL" sz="2133" i="1" dirty="0"/>
              <a:t>Hoe op te slaan of uit te wisselen?</a:t>
            </a:r>
          </a:p>
        </p:txBody>
      </p:sp>
      <p:sp>
        <p:nvSpPr>
          <p:cNvPr id="11" name="Rechthoek 23">
            <a:extLst>
              <a:ext uri="{FF2B5EF4-FFF2-40B4-BE49-F238E27FC236}">
                <a16:creationId xmlns:a16="http://schemas.microsoft.com/office/drawing/2014/main" id="{347DF037-8589-DB58-F100-7D947893109B}"/>
              </a:ext>
            </a:extLst>
          </p:cNvPr>
          <p:cNvSpPr/>
          <p:nvPr/>
        </p:nvSpPr>
        <p:spPr>
          <a:xfrm>
            <a:off x="961453" y="416243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3</a:t>
            </a:r>
          </a:p>
        </p:txBody>
      </p:sp>
      <p:sp>
        <p:nvSpPr>
          <p:cNvPr id="12" name="Rechthoek 25">
            <a:extLst>
              <a:ext uri="{FF2B5EF4-FFF2-40B4-BE49-F238E27FC236}">
                <a16:creationId xmlns:a16="http://schemas.microsoft.com/office/drawing/2014/main" id="{8D9AB987-E6C6-1988-0798-292C2C306D43}"/>
              </a:ext>
            </a:extLst>
          </p:cNvPr>
          <p:cNvSpPr/>
          <p:nvPr/>
        </p:nvSpPr>
        <p:spPr>
          <a:xfrm>
            <a:off x="961453" y="5495864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Niveau 4</a:t>
            </a:r>
          </a:p>
        </p:txBody>
      </p:sp>
      <p:sp>
        <p:nvSpPr>
          <p:cNvPr id="13" name="Blik 3">
            <a:extLst>
              <a:ext uri="{FF2B5EF4-FFF2-40B4-BE49-F238E27FC236}">
                <a16:creationId xmlns:a16="http://schemas.microsoft.com/office/drawing/2014/main" id="{2ECF3FE9-7D37-40FD-B68E-6A955FBEA4B2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eraccolade 4">
            <a:extLst>
              <a:ext uri="{FF2B5EF4-FFF2-40B4-BE49-F238E27FC236}">
                <a16:creationId xmlns:a16="http://schemas.microsoft.com/office/drawing/2014/main" id="{C9CC8F27-9D73-83B6-7488-16C97B31027F}"/>
              </a:ext>
            </a:extLst>
          </p:cNvPr>
          <p:cNvSpPr/>
          <p:nvPr/>
        </p:nvSpPr>
        <p:spPr>
          <a:xfrm>
            <a:off x="7894444" y="1623195"/>
            <a:ext cx="384043" cy="1969853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5" name="Rechteraccolade 26">
            <a:extLst>
              <a:ext uri="{FF2B5EF4-FFF2-40B4-BE49-F238E27FC236}">
                <a16:creationId xmlns:a16="http://schemas.microsoft.com/office/drawing/2014/main" id="{DD95E567-5B01-4DB6-2D8F-9CF97392D1CD}"/>
              </a:ext>
            </a:extLst>
          </p:cNvPr>
          <p:cNvSpPr/>
          <p:nvPr/>
        </p:nvSpPr>
        <p:spPr>
          <a:xfrm>
            <a:off x="7894444" y="4068309"/>
            <a:ext cx="384043" cy="2059724"/>
          </a:xfrm>
          <a:prstGeom prst="rightBrace">
            <a:avLst>
              <a:gd name="adj1" fmla="val 40080"/>
              <a:gd name="adj2" fmla="val 5000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93342B-4A67-EB21-C20B-C6D61FEDD7D3}"/>
              </a:ext>
            </a:extLst>
          </p:cNvPr>
          <p:cNvCxnSpPr/>
          <p:nvPr/>
        </p:nvCxnSpPr>
        <p:spPr>
          <a:xfrm flipV="1">
            <a:off x="8540760" y="2632423"/>
            <a:ext cx="1200000" cy="9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7">
            <a:extLst>
              <a:ext uri="{FF2B5EF4-FFF2-40B4-BE49-F238E27FC236}">
                <a16:creationId xmlns:a16="http://schemas.microsoft.com/office/drawing/2014/main" id="{8C981EA3-BD63-D1CC-F0B6-FD64424E0956}"/>
              </a:ext>
            </a:extLst>
          </p:cNvPr>
          <p:cNvCxnSpPr/>
          <p:nvPr/>
        </p:nvCxnSpPr>
        <p:spPr>
          <a:xfrm flipV="1">
            <a:off x="8540760" y="5047195"/>
            <a:ext cx="1200000" cy="919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28">
            <a:extLst>
              <a:ext uri="{FF2B5EF4-FFF2-40B4-BE49-F238E27FC236}">
                <a16:creationId xmlns:a16="http://schemas.microsoft.com/office/drawing/2014/main" id="{3730CC6C-52DB-2F85-EB1B-509C68A3C187}"/>
              </a:ext>
            </a:extLst>
          </p:cNvPr>
          <p:cNvSpPr/>
          <p:nvPr/>
        </p:nvSpPr>
        <p:spPr>
          <a:xfrm>
            <a:off x="8278487" y="2098455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19" name="Rechthoek 29">
            <a:extLst>
              <a:ext uri="{FF2B5EF4-FFF2-40B4-BE49-F238E27FC236}">
                <a16:creationId xmlns:a16="http://schemas.microsoft.com/office/drawing/2014/main" id="{1DF7AE04-6234-9A3E-B60E-B1612C6154C3}"/>
              </a:ext>
            </a:extLst>
          </p:cNvPr>
          <p:cNvSpPr/>
          <p:nvPr/>
        </p:nvSpPr>
        <p:spPr>
          <a:xfrm>
            <a:off x="8273703" y="4519520"/>
            <a:ext cx="1678163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20" name="Rechthoek 30">
            <a:extLst>
              <a:ext uri="{FF2B5EF4-FFF2-40B4-BE49-F238E27FC236}">
                <a16:creationId xmlns:a16="http://schemas.microsoft.com/office/drawing/2014/main" id="{22FAE994-52E2-0962-2435-18C06744B443}"/>
              </a:ext>
            </a:extLst>
          </p:cNvPr>
          <p:cNvSpPr/>
          <p:nvPr/>
        </p:nvSpPr>
        <p:spPr>
          <a:xfrm>
            <a:off x="9545045" y="2814097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sp>
        <p:nvSpPr>
          <p:cNvPr id="21" name="Rechthoek 31">
            <a:extLst>
              <a:ext uri="{FF2B5EF4-FFF2-40B4-BE49-F238E27FC236}">
                <a16:creationId xmlns:a16="http://schemas.microsoft.com/office/drawing/2014/main" id="{04E21F7B-3866-2BA9-C94C-AA4926357C3D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2A75E1B-6477-C707-9F1B-FB523CB5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8132" y="1934136"/>
            <a:ext cx="1042193" cy="10421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672E1FA6-46DD-5EBF-1813-9ABC21B4BE03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26" name="Picture 2" descr="Usage Icon #312230 - Free Icons Library">
            <a:extLst>
              <a:ext uri="{FF2B5EF4-FFF2-40B4-BE49-F238E27FC236}">
                <a16:creationId xmlns:a16="http://schemas.microsoft.com/office/drawing/2014/main" id="{0BBDA6D9-1C29-7FBE-47C2-19FEBA36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969C9D-2D76-67B3-5939-53F11580C33A}"/>
              </a:ext>
            </a:extLst>
          </p:cNvPr>
          <p:cNvSpPr/>
          <p:nvPr/>
        </p:nvSpPr>
        <p:spPr>
          <a:xfrm>
            <a:off x="2351584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2:</a:t>
            </a:r>
          </a:p>
          <a:p>
            <a:pPr algn="ctr"/>
            <a:r>
              <a:rPr lang="en-NL" sz="2400" dirty="0"/>
              <a:t>Een model van het domein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CB3CAF-99C7-E1C0-E6D9-4BA130C37A69}"/>
              </a:ext>
            </a:extLst>
          </p:cNvPr>
          <p:cNvSpPr/>
          <p:nvPr/>
        </p:nvSpPr>
        <p:spPr>
          <a:xfrm>
            <a:off x="6384032" y="2084851"/>
            <a:ext cx="2976331" cy="172819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MIM niveau 3:</a:t>
            </a:r>
          </a:p>
          <a:p>
            <a:pPr algn="ctr"/>
            <a:r>
              <a:rPr lang="en-NL" sz="2400" dirty="0"/>
              <a:t>Een </a:t>
            </a:r>
            <a:r>
              <a:rPr lang="en-NL" sz="2400" i="1" dirty="0"/>
              <a:t>model</a:t>
            </a:r>
            <a:r>
              <a:rPr lang="en-NL" sz="2400" dirty="0"/>
              <a:t> van het gegevensgebruik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EB826-A874-EFD0-18C3-083807C945B3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839749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8726FC-B35F-8A6A-F287-CDE1014FFC6C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872197" y="3813043"/>
            <a:ext cx="0" cy="864096"/>
          </a:xfrm>
          <a:prstGeom prst="straightConnector1">
            <a:avLst/>
          </a:prstGeom>
          <a:solidFill>
            <a:srgbClr val="92D050"/>
          </a:solidFill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4DC283-FCFE-9EA2-E9AE-EDADB6188734}"/>
              </a:ext>
            </a:extLst>
          </p:cNvPr>
          <p:cNvSpPr txBox="1"/>
          <p:nvPr/>
        </p:nvSpPr>
        <p:spPr>
          <a:xfrm>
            <a:off x="3766283" y="3948413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F2AC-43CF-2E3F-0680-39D25F78E68A}"/>
              </a:ext>
            </a:extLst>
          </p:cNvPr>
          <p:cNvSpPr txBox="1"/>
          <p:nvPr/>
        </p:nvSpPr>
        <p:spPr>
          <a:xfrm>
            <a:off x="7820113" y="3986480"/>
            <a:ext cx="16066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33" i="1" dirty="0"/>
              <a:t>t</a:t>
            </a:r>
            <a:r>
              <a:rPr lang="en-NL" sz="2133" i="1" dirty="0"/>
              <a:t>ypering van</a:t>
            </a:r>
          </a:p>
        </p:txBody>
      </p: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 en 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GEGEVENSTYPE en</a:t>
            </a:r>
          </a:p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2DA29A89-EC50-404F-8424-D883AC4EED47}" vid="{0C4185B4-07F6-4953-B5D3-ED7A791573A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5e6e129-f928-4a05-ae32-d838f6b21bdd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</Template>
  <TotalTime>373</TotalTime>
  <Words>989</Words>
  <Application>Microsoft Macintosh PowerPoint</Application>
  <PresentationFormat>Widescreen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Tahoma</vt:lpstr>
      <vt:lpstr>Tenorite</vt:lpstr>
      <vt:lpstr>Wingdings</vt:lpstr>
      <vt:lpstr>Geonovum</vt:lpstr>
      <vt:lpstr>MIM metamodel</vt:lpstr>
      <vt:lpstr>MIM metamodel begrippen en uitleg</vt:lpstr>
      <vt:lpstr>MIM metamodel begrippenmodel</vt:lpstr>
      <vt:lpstr>Disclaimer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Eigenschappen Letterlijke waarden en categorieën</vt:lpstr>
      <vt:lpstr>Relaties op conceptueel niveau</vt:lpstr>
      <vt:lpstr>Relaties op logisch niveau</vt:lpstr>
      <vt:lpstr>Gegevensobjecttypen (relatie logisch met conceptueel)</vt:lpstr>
      <vt:lpstr>Gegevenstypen (relatie logisch met conceptueel)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Pano Maria</dc:creator>
  <cp:lastModifiedBy>BRATTINGA Marco</cp:lastModifiedBy>
  <cp:revision>14</cp:revision>
  <dcterms:created xsi:type="dcterms:W3CDTF">2025-06-10T02:50:56Z</dcterms:created>
  <dcterms:modified xsi:type="dcterms:W3CDTF">2025-10-17T07:48:06Z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Geonovum:13</vt:lpwstr>
  </property>
  <property fmtid="{D5CDD505-2E9C-101B-9397-08002B2CF9AE}" pid="3" name="ClassificationContentMarkingFooterText">
    <vt:lpwstr>C2 - Restricted use </vt:lpwstr>
  </property>
</Properties>
</file>